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5"/>
  </p:notesMasterIdLst>
  <p:handoutMasterIdLst>
    <p:handoutMasterId r:id="rId26"/>
  </p:handoutMasterIdLst>
  <p:sldIdLst>
    <p:sldId id="1487" r:id="rId5"/>
    <p:sldId id="1553" r:id="rId6"/>
    <p:sldId id="1559" r:id="rId7"/>
    <p:sldId id="1554" r:id="rId8"/>
    <p:sldId id="1560" r:id="rId9"/>
    <p:sldId id="1555" r:id="rId10"/>
    <p:sldId id="1561" r:id="rId11"/>
    <p:sldId id="1556" r:id="rId12"/>
    <p:sldId id="1552" r:id="rId13"/>
    <p:sldId id="1550" r:id="rId14"/>
    <p:sldId id="1551" r:id="rId15"/>
    <p:sldId id="1563" r:id="rId16"/>
    <p:sldId id="1564" r:id="rId17"/>
    <p:sldId id="1565" r:id="rId18"/>
    <p:sldId id="1566" r:id="rId19"/>
    <p:sldId id="1557" r:id="rId20"/>
    <p:sldId id="1562" r:id="rId21"/>
    <p:sldId id="1549" r:id="rId22"/>
    <p:sldId id="1522" r:id="rId23"/>
    <p:sldId id="1523" r:id="rId24"/>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3"/>
          </p14:sldIdLst>
        </p14:section>
        <p14:section name="Content" id="{160A1EF9-8FB4-4F21-AF88-D4BF3CB3B912}">
          <p14:sldIdLst>
            <p14:sldId id="1559"/>
            <p14:sldId id="1554"/>
            <p14:sldId id="1560"/>
            <p14:sldId id="1555"/>
            <p14:sldId id="1561"/>
            <p14:sldId id="1556"/>
            <p14:sldId id="1552"/>
            <p14:sldId id="1550"/>
            <p14:sldId id="1551"/>
            <p14:sldId id="1563"/>
            <p14:sldId id="1564"/>
            <p14:sldId id="1565"/>
            <p14:sldId id="1566"/>
            <p14:sldId id="1557"/>
          </p14:sldIdLst>
        </p14:section>
        <p14:section name="Closing" id="{D4E3B1CF-DD2E-4D6E-961F-E6ECD190E64E}">
          <p14:sldIdLst>
            <p14:sldId id="156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180" autoAdjust="0"/>
  </p:normalViewPr>
  <p:slideViewPr>
    <p:cSldViewPr>
      <p:cViewPr varScale="1">
        <p:scale>
          <a:sx n="79" d="100"/>
          <a:sy n="79" d="100"/>
        </p:scale>
        <p:origin x="432" y="9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6371" lvl="1" indent="0">
              <a:lnSpc>
                <a:spcPct val="90000"/>
              </a:lnSpc>
              <a:spcBef>
                <a:spcPct val="20000"/>
              </a:spcBef>
              <a:buSzPct val="90000"/>
              <a:buFont typeface="Arial" pitchFamily="34" charset="0"/>
              <a:buNone/>
            </a:pPr>
            <a:r>
              <a:rPr lang="en-US" sz="900" b="1" kern="1200" dirty="0">
                <a:gradFill>
                  <a:gsLst>
                    <a:gs pos="1250">
                      <a:schemeClr val="tx1"/>
                    </a:gs>
                    <a:gs pos="100000">
                      <a:schemeClr val="tx1"/>
                    </a:gs>
                  </a:gsLst>
                  <a:lin ang="5400000" scaled="0"/>
                </a:gradFill>
                <a:latin typeface="Segoe UI Light" pitchFamily="34" charset="0"/>
                <a:ea typeface="+mn-ea"/>
                <a:cs typeface="+mn-cs"/>
              </a:rPr>
              <a:t>Pages</a:t>
            </a:r>
            <a:r>
              <a:rPr lang="en-US" sz="900" kern="1200" dirty="0">
                <a:gradFill>
                  <a:gsLst>
                    <a:gs pos="1250">
                      <a:schemeClr val="tx1"/>
                    </a:gs>
                    <a:gs pos="100000">
                      <a:schemeClr val="tx1"/>
                    </a:gs>
                  </a:gsLst>
                  <a:lin ang="5400000" scaled="0"/>
                </a:gradFill>
                <a:latin typeface="Segoe UI Light" pitchFamily="34" charset="0"/>
                <a:ea typeface="+mn-ea"/>
                <a:cs typeface="+mn-cs"/>
              </a:rPr>
              <a:t>: Separate pages in a single property pane. Pages contain a Header and Groups.</a:t>
            </a:r>
          </a:p>
          <a:p>
            <a:pPr marL="466371" lvl="1" indent="0">
              <a:lnSpc>
                <a:spcPct val="90000"/>
              </a:lnSpc>
              <a:spcBef>
                <a:spcPct val="20000"/>
              </a:spcBef>
              <a:buSzPct val="90000"/>
              <a:buFont typeface="Arial" pitchFamily="34" charset="0"/>
              <a:buNone/>
            </a:pPr>
            <a:r>
              <a:rPr lang="en-US" sz="900" b="1" kern="1200" dirty="0">
                <a:gradFill>
                  <a:gsLst>
                    <a:gs pos="1250">
                      <a:schemeClr val="tx1"/>
                    </a:gs>
                    <a:gs pos="100000">
                      <a:schemeClr val="tx1"/>
                    </a:gs>
                  </a:gsLst>
                  <a:lin ang="5400000" scaled="0"/>
                </a:gradFill>
                <a:latin typeface="Segoe UI Light" pitchFamily="34" charset="0"/>
                <a:ea typeface="+mn-ea"/>
                <a:cs typeface="+mn-cs"/>
              </a:rPr>
              <a:t>Headers</a:t>
            </a:r>
            <a:r>
              <a:rPr lang="en-US" sz="900" kern="1200" dirty="0">
                <a:gradFill>
                  <a:gsLst>
                    <a:gs pos="1250">
                      <a:schemeClr val="tx1"/>
                    </a:gs>
                    <a:gs pos="100000">
                      <a:schemeClr val="tx1"/>
                    </a:gs>
                  </a:gsLst>
                  <a:lin ang="5400000" scaled="0"/>
                </a:gradFill>
                <a:latin typeface="Segoe UI Light" pitchFamily="34" charset="0"/>
                <a:ea typeface="+mn-ea"/>
                <a:cs typeface="+mn-cs"/>
              </a:rPr>
              <a:t>: The title of the property pane</a:t>
            </a:r>
          </a:p>
          <a:p>
            <a:pPr marL="466371" lvl="1" indent="0">
              <a:lnSpc>
                <a:spcPct val="90000"/>
              </a:lnSpc>
              <a:spcBef>
                <a:spcPct val="20000"/>
              </a:spcBef>
              <a:buSzPct val="90000"/>
              <a:buFont typeface="Arial" pitchFamily="34" charset="0"/>
              <a:buNone/>
            </a:pPr>
            <a:r>
              <a:rPr lang="en-US" sz="900" b="1" kern="1200" dirty="0">
                <a:gradFill>
                  <a:gsLst>
                    <a:gs pos="1250">
                      <a:schemeClr val="tx1"/>
                    </a:gs>
                    <a:gs pos="100000">
                      <a:schemeClr val="tx1"/>
                    </a:gs>
                  </a:gsLst>
                  <a:lin ang="5400000" scaled="0"/>
                </a:gradFill>
                <a:latin typeface="Segoe UI Light" pitchFamily="34" charset="0"/>
                <a:ea typeface="+mn-ea"/>
                <a:cs typeface="+mn-cs"/>
              </a:rPr>
              <a:t>Groups</a:t>
            </a:r>
            <a:r>
              <a:rPr lang="en-US" sz="900" kern="1200" dirty="0">
                <a:gradFill>
                  <a:gsLst>
                    <a:gs pos="1250">
                      <a:schemeClr val="tx1"/>
                    </a:gs>
                    <a:gs pos="100000">
                      <a:schemeClr val="tx1"/>
                    </a:gs>
                  </a:gsLst>
                  <a:lin ang="5400000" scaled="0"/>
                </a:gradFill>
                <a:latin typeface="Segoe UI Light" pitchFamily="34" charset="0"/>
                <a:ea typeface="+mn-ea"/>
                <a:cs typeface="+mn-cs"/>
              </a:rPr>
              <a:t>: Sections in the property pane that group properties</a:t>
            </a:r>
          </a:p>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2786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33180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kern="1200" dirty="0">
                <a:solidFill>
                  <a:schemeClr val="tx1"/>
                </a:solidFill>
                <a:effectLst/>
                <a:latin typeface="Segoe UI Light" pitchFamily="34" charset="0"/>
                <a:ea typeface="+mn-ea"/>
                <a:cs typeface="+mn-cs"/>
              </a:rPr>
              <a:t>Exercise 1: Working with the web part property pane</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a:p>
            <a:endParaRPr lang="en-US" dirty="0"/>
          </a:p>
          <a:p>
            <a:r>
              <a:rPr lang="en-US"/>
              <a:t>No framework and React</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8481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10/16/2017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19</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10/16/2017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20</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dirty="0"/>
              <a:t>Working with the web part property pane </a:t>
            </a:r>
          </a:p>
        </p:txBody>
      </p:sp>
      <p:sp>
        <p:nvSpPr>
          <p:cNvPr id="6" name="Text Placeholder 5"/>
          <p:cNvSpPr>
            <a:spLocks noGrp="1"/>
          </p:cNvSpPr>
          <p:nvPr>
            <p:ph type="body" sz="quarter" idx="14"/>
          </p:nvPr>
        </p:nvSpPr>
        <p:spPr/>
        <p:txBody>
          <a:bodyPr/>
          <a:lstStyle/>
          <a:p>
            <a:pPr lvl="0"/>
            <a:r>
              <a:rPr lang="en-US" dirty="0"/>
              <a:t>Working with the web part property pane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74638" y="1212850"/>
            <a:ext cx="11887200" cy="2092881"/>
          </a:xfrm>
        </p:spPr>
        <p:txBody>
          <a:bodyPr/>
          <a:lstStyle/>
          <a:p>
            <a:r>
              <a:rPr lang="en-US" dirty="0"/>
              <a:t>In non-Angular web parts</a:t>
            </a:r>
          </a:p>
          <a:p>
            <a:pPr lvl="1"/>
            <a:r>
              <a:rPr lang="en-US" dirty="0"/>
              <a:t>configuration is dynamic and can be changed after application bootstrap</a:t>
            </a:r>
          </a:p>
          <a:p>
            <a:r>
              <a:rPr lang="en-US" dirty="0"/>
              <a:t>In Angular web parts</a:t>
            </a:r>
          </a:p>
          <a:p>
            <a:pPr lvl="1"/>
            <a:r>
              <a:rPr lang="en-US" dirty="0"/>
              <a:t>configuration is static and is often done using </a:t>
            </a:r>
            <a:r>
              <a:rPr lang="en-US" dirty="0" err="1"/>
              <a:t>angular.module</a:t>
            </a:r>
            <a:r>
              <a:rPr lang="en-US" dirty="0"/>
              <a:t>().value() or .constant()</a:t>
            </a:r>
          </a:p>
        </p:txBody>
      </p:sp>
      <p:sp>
        <p:nvSpPr>
          <p:cNvPr id="4" name="Title 3"/>
          <p:cNvSpPr>
            <a:spLocks noGrp="1"/>
          </p:cNvSpPr>
          <p:nvPr>
            <p:ph type="title"/>
          </p:nvPr>
        </p:nvSpPr>
        <p:spPr/>
        <p:txBody>
          <a:bodyPr/>
          <a:lstStyle/>
          <a:p>
            <a:r>
              <a:rPr lang="en-US" sz="4000" dirty="0"/>
              <a:t>Angular web parts configuration properties differences</a:t>
            </a:r>
          </a:p>
        </p:txBody>
      </p:sp>
    </p:spTree>
    <p:extLst>
      <p:ext uri="{BB962C8B-B14F-4D97-AF65-F5344CB8AC3E}">
        <p14:creationId xmlns:p14="http://schemas.microsoft.com/office/powerpoint/2010/main" val="21985441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4622804"/>
          </a:xfrm>
        </p:spPr>
        <p:txBody>
          <a:bodyPr/>
          <a:lstStyle/>
          <a:p>
            <a:r>
              <a:rPr lang="en-US" sz="2800" dirty="0"/>
              <a:t>In the web part render function</a:t>
            </a:r>
          </a:p>
          <a:p>
            <a:pPr lvl="1"/>
            <a:r>
              <a:rPr lang="en-US" sz="1600" dirty="0"/>
              <a:t>Store a reference to the angular $injector</a:t>
            </a:r>
          </a:p>
          <a:p>
            <a:pPr marL="342900" lvl="1" indent="0">
              <a:buNone/>
            </a:pPr>
            <a:br>
              <a:rPr lang="en-US" sz="1600" dirty="0"/>
            </a:br>
            <a:r>
              <a:rPr lang="en-US" sz="1600" dirty="0"/>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.$injector</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angular.bootstrap</a:t>
            </a:r>
            <a:r>
              <a:rPr lang="en-US" sz="1600" dirty="0">
                <a:solidFill>
                  <a:srgbClr val="000000"/>
                </a:solidFill>
                <a:latin typeface="Consolas" panose="020B0609020204030204" pitchFamily="49" charset="0"/>
              </a:rPr>
              <a:t>()</a:t>
            </a:r>
          </a:p>
          <a:p>
            <a:pPr marL="342900" lvl="1" indent="0">
              <a:buNone/>
            </a:pPr>
            <a:endParaRPr lang="en-US" sz="1600" dirty="0">
              <a:solidFill>
                <a:srgbClr val="000000"/>
              </a:solidFill>
              <a:latin typeface="Consolas" panose="020B0609020204030204" pitchFamily="49" charset="0"/>
            </a:endParaRPr>
          </a:p>
          <a:p>
            <a:pPr lvl="1"/>
            <a:r>
              <a:rPr lang="en-US" sz="1600" dirty="0">
                <a:latin typeface="+mn-lt"/>
              </a:rPr>
              <a:t>Broadcast configuration changed events on the $</a:t>
            </a:r>
            <a:r>
              <a:rPr lang="en-US" sz="1600" dirty="0" err="1">
                <a:latin typeface="+mn-lt"/>
              </a:rPr>
              <a:t>rootScope</a:t>
            </a:r>
            <a:endParaRPr lang="en-US" sz="1600" dirty="0">
              <a:latin typeface="+mn-lt"/>
            </a:endParaRPr>
          </a:p>
          <a:p>
            <a:endParaRPr lang="en-US" sz="1600" dirty="0">
              <a:latin typeface="+mn-lt"/>
            </a:endParaRPr>
          </a:p>
          <a:p>
            <a:pPr marL="0" indent="0">
              <a:buNone/>
            </a:pPr>
            <a:r>
              <a:rPr lang="en-US" sz="1600" dirty="0">
                <a:solidFill>
                  <a:srgbClr val="0000FF"/>
                </a:solidFill>
                <a:latin typeface="Consolas" panose="020B0609020204030204" pitchFamily="49" charset="0"/>
              </a:rPr>
              <a:t>     this</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injector.get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rootScope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).$broadcast(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configurationChanged</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prop1: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.properties.prop1,</a:t>
            </a:r>
          </a:p>
          <a:p>
            <a:pPr marL="0" indent="0">
              <a:buNone/>
            </a:pPr>
            <a:r>
              <a:rPr lang="en-US" sz="1600" dirty="0">
                <a:solidFill>
                  <a:srgbClr val="000000"/>
                </a:solidFill>
                <a:latin typeface="Consolas" panose="020B0609020204030204" pitchFamily="49" charset="0"/>
              </a:rPr>
              <a:t>        prop2: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.properties.prop2</a:t>
            </a:r>
          </a:p>
          <a:p>
            <a:pPr marL="0" indent="0">
              <a:buNone/>
            </a:pPr>
            <a:r>
              <a:rPr lang="en-US" sz="1200" dirty="0">
                <a:solidFill>
                  <a:srgbClr val="000000"/>
                </a:solidFill>
                <a:latin typeface="Consolas" panose="020B0609020204030204" pitchFamily="49" charset="0"/>
              </a:rPr>
              <a:t>       })</a:t>
            </a:r>
          </a:p>
          <a:p>
            <a:r>
              <a:rPr lang="en-US" sz="2800" dirty="0"/>
              <a:t>In the Angular application, monitor the event and refresh the application</a:t>
            </a:r>
            <a:br>
              <a:rPr lang="en-US" sz="3200" dirty="0"/>
            </a:br>
            <a:r>
              <a:rPr lang="en-US" sz="3200" dirty="0"/>
              <a:t>   </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rootScope</a:t>
            </a:r>
            <a:r>
              <a:rPr lang="en-US" sz="1600" dirty="0">
                <a:solidFill>
                  <a:srgbClr val="000000"/>
                </a:solidFill>
                <a:latin typeface="Consolas" panose="020B0609020204030204" pitchFamily="49" charset="0"/>
              </a:rPr>
              <a:t>.$on(</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configurationChanged</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(event, </a:t>
            </a:r>
            <a:r>
              <a:rPr lang="en-US" sz="1600" dirty="0" err="1">
                <a:solidFill>
                  <a:srgbClr val="000000"/>
                </a:solidFill>
                <a:latin typeface="Consolas" panose="020B0609020204030204" pitchFamily="49" charset="0"/>
              </a:rPr>
              <a:t>args</a:t>
            </a:r>
            <a:r>
              <a:rPr lang="en-US" sz="1600" dirty="0">
                <a:solidFill>
                  <a:srgbClr val="000000"/>
                </a:solidFill>
                <a:latin typeface="Consolas" panose="020B0609020204030204" pitchFamily="49" charset="0"/>
              </a:rPr>
              <a:t>) {</a:t>
            </a:r>
          </a:p>
          <a:p>
            <a:pPr marL="0" indent="0">
              <a:buNone/>
            </a:pPr>
            <a:r>
              <a:rPr lang="en-US" sz="1600" dirty="0">
                <a:solidFill>
                  <a:srgbClr val="008000"/>
                </a:solidFill>
                <a:latin typeface="Consolas" panose="020B0609020204030204" pitchFamily="49" charset="0"/>
              </a:rPr>
              <a:t>         // args.prop1, args.prop2</a:t>
            </a: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Angular Client-Side web parts – one way of doing it</a:t>
            </a:r>
          </a:p>
        </p:txBody>
      </p:sp>
    </p:spTree>
    <p:extLst>
      <p:ext uri="{BB962C8B-B14F-4D97-AF65-F5344CB8AC3E}">
        <p14:creationId xmlns:p14="http://schemas.microsoft.com/office/powerpoint/2010/main" val="22833080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572464"/>
          </a:xfrm>
        </p:spPr>
        <p:txBody>
          <a:bodyPr/>
          <a:lstStyle/>
          <a:p>
            <a:r>
              <a:rPr lang="en-US" sz="2800" dirty="0"/>
              <a:t>Define the property in the web part manifest</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4" name="Rectangle 3"/>
          <p:cNvSpPr/>
          <p:nvPr/>
        </p:nvSpPr>
        <p:spPr>
          <a:xfrm>
            <a:off x="673621" y="2082576"/>
            <a:ext cx="11360733" cy="3970318"/>
          </a:xfrm>
          <a:prstGeom prst="rect">
            <a:avLst/>
          </a:prstGeom>
        </p:spPr>
        <p:txBody>
          <a:bodyPr wrap="square">
            <a:spAutoFit/>
          </a:bodyPr>
          <a:lstStyle/>
          <a:p>
            <a:r>
              <a:rPr lang="en-US" sz="1200" dirty="0">
                <a:solidFill>
                  <a:srgbClr val="000000"/>
                </a:solidFill>
                <a:latin typeface="Consolas" panose="020B0609020204030204" pitchFamily="49" charset="0"/>
              </a:rPr>
              <a:t>{</a:t>
            </a:r>
          </a:p>
          <a:p>
            <a:r>
              <a:rPr lang="de-DE" sz="1200" dirty="0">
                <a:solidFill>
                  <a:srgbClr val="000000"/>
                </a:solidFill>
                <a:latin typeface="Consolas" panose="020B0609020204030204" pitchFamily="49" charset="0"/>
              </a:rPr>
              <a:t>  </a:t>
            </a:r>
            <a:r>
              <a:rPr lang="de-DE" sz="1200" dirty="0">
                <a:solidFill>
                  <a:srgbClr val="2E75B6"/>
                </a:solidFill>
                <a:latin typeface="Consolas" panose="020B0609020204030204" pitchFamily="49" charset="0"/>
              </a:rPr>
              <a:t>"$schema"</a:t>
            </a:r>
            <a:r>
              <a:rPr lang="de-DE" sz="1200" dirty="0">
                <a:solidFill>
                  <a:srgbClr val="000000"/>
                </a:solidFill>
                <a:latin typeface="Consolas" panose="020B0609020204030204" pitchFamily="49" charset="0"/>
              </a:rPr>
              <a:t>: </a:t>
            </a:r>
            <a:r>
              <a:rPr lang="de-DE" sz="1200" dirty="0">
                <a:solidFill>
                  <a:srgbClr val="A31515"/>
                </a:solidFill>
                <a:latin typeface="Consolas" panose="020B0609020204030204" pitchFamily="49" charset="0"/>
              </a:rPr>
              <a:t>"../../../node_modules/@microsoft/sp-module-interfaces/lib/manifestSchemas/jsonSchemas/clientSideComponentManifestSchema.json"</a:t>
            </a:r>
            <a:r>
              <a:rPr lang="de-DE" sz="1200" dirty="0">
                <a:solidFill>
                  <a:srgbClr val="000000"/>
                </a:solidFill>
                <a:latin typeface="Consolas" panose="020B0609020204030204" pitchFamily="49" charset="0"/>
              </a:rPr>
              <a:t>,</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"id"</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"b64ff4a0-5f1c-4cd9-b959-613a0a6d95c9"</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"alias"</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HelloWorldWebPart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componentType</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WebPart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"version"</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"0.0.1"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manifestVersion</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2,</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preconfiguredEntries</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groupId</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"b64ff4a0-5f1c-4cd9-b959-613a0a6d95c9"</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"group"</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"Under Development"</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"Page"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propetitle</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"description"</a:t>
            </a:r>
            <a:r>
              <a:rPr lang="en-US" sz="1200" dirty="0">
                <a:solidFill>
                  <a:srgbClr val="000000"/>
                </a:solidFill>
                <a:latin typeface="Consolas" panose="020B0609020204030204" pitchFamily="49" charset="0"/>
              </a:rPr>
              <a:t>: { </a:t>
            </a:r>
            <a:r>
              <a:rPr lang="en-US" sz="1200" dirty="0">
                <a:solidFill>
                  <a:srgbClr val="2E75B6"/>
                </a:solidFill>
                <a:latin typeface="Consolas" panose="020B0609020204030204" pitchFamily="49" charset="0"/>
              </a:rPr>
              <a:t>"default"</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 description"</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a:t>
            </a:r>
            <a:r>
              <a:rPr lang="en-US" sz="1200" dirty="0" err="1">
                <a:solidFill>
                  <a:srgbClr val="2E75B6"/>
                </a:solidFill>
                <a:latin typeface="Consolas" panose="020B0609020204030204" pitchFamily="49" charset="0"/>
              </a:rPr>
              <a:t>officeFabricIconFontNamerties</a:t>
            </a:r>
            <a:r>
              <a:rPr lang="en-US" sz="1200" dirty="0">
                <a:solidFill>
                  <a:srgbClr val="2E75B6"/>
                </a:solidFill>
                <a:latin typeface="Consolas" panose="020B0609020204030204" pitchFamily="49" charset="0"/>
              </a:rPr>
              <a:t>"</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2E75B6"/>
                </a:solidFill>
                <a:latin typeface="Consolas" panose="020B0609020204030204" pitchFamily="49" charset="0"/>
              </a:rPr>
              <a:t>"description"</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"HelloWorld"</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endParaRPr lang="en-US" sz="1200" dirty="0"/>
          </a:p>
        </p:txBody>
      </p:sp>
      <p:cxnSp>
        <p:nvCxnSpPr>
          <p:cNvPr id="6" name="Straight Arrow Connector 5"/>
          <p:cNvCxnSpPr/>
          <p:nvPr/>
        </p:nvCxnSpPr>
        <p:spPr>
          <a:xfrm flipH="1">
            <a:off x="3769965" y="5297462"/>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0585456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Modify the default </a:t>
            </a:r>
            <a:r>
              <a:rPr lang="en-US" sz="2800" b="1" i="1" dirty="0" err="1"/>
              <a:t>propertyPaneSettings</a:t>
            </a:r>
            <a:r>
              <a:rPr lang="en-US" sz="2800" dirty="0"/>
              <a:t> method and add the property to the </a:t>
            </a:r>
            <a:r>
              <a:rPr lang="en-US" sz="2800" b="1" i="1" dirty="0" err="1"/>
              <a:t>groupFields</a:t>
            </a:r>
            <a:r>
              <a:rPr lang="en-US" sz="2800" dirty="0"/>
              <a:t> array</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5" name="Rectangle 4"/>
          <p:cNvSpPr/>
          <p:nvPr/>
        </p:nvSpPr>
        <p:spPr>
          <a:xfrm>
            <a:off x="709626" y="2457787"/>
            <a:ext cx="11017224" cy="3539430"/>
          </a:xfrm>
          <a:prstGeom prst="rect">
            <a:avLst/>
          </a:prstGeom>
        </p:spPr>
        <p:txBody>
          <a:bodyPr wrap="square">
            <a:spAutoFit/>
          </a:bodyPr>
          <a:lstStyle/>
          <a:p>
            <a:r>
              <a:rPr lang="en-US" sz="1600" dirty="0">
                <a:solidFill>
                  <a:srgbClr val="0000FF"/>
                </a:solidFill>
                <a:latin typeface="Consolas" panose="020B0609020204030204" pitchFamily="49" charset="0"/>
              </a:rPr>
              <a:t>protected</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propertyPaneSettings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IPropertyPaneSettings</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pages: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header: {</a:t>
            </a:r>
          </a:p>
          <a:p>
            <a:r>
              <a:rPr lang="en-US" sz="1600" dirty="0">
                <a:solidFill>
                  <a:srgbClr val="000000"/>
                </a:solidFill>
                <a:latin typeface="Consolas" panose="020B0609020204030204" pitchFamily="49" charset="0"/>
              </a:rPr>
              <a:t>             description: </a:t>
            </a:r>
            <a:r>
              <a:rPr lang="en-US" sz="1600" dirty="0" err="1">
                <a:solidFill>
                  <a:srgbClr val="000000"/>
                </a:solidFill>
                <a:latin typeface="Consolas" panose="020B0609020204030204" pitchFamily="49" charset="0"/>
              </a:rPr>
              <a:t>strings.PropertyPaneDescription</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groups: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groupName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strings.BasicGroupName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groupFields</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PropertyPaneTextField</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'description'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label: </a:t>
            </a:r>
            <a:r>
              <a:rPr lang="en-US" sz="1600" dirty="0" err="1">
                <a:solidFill>
                  <a:srgbClr val="000000"/>
                </a:solidFill>
                <a:latin typeface="Consolas" panose="020B0609020204030204" pitchFamily="49" charset="0"/>
              </a:rPr>
              <a:t>strings.DescriptionFieldLabel</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endParaRPr lang="en-US" sz="4000" dirty="0"/>
          </a:p>
        </p:txBody>
      </p:sp>
      <p:cxnSp>
        <p:nvCxnSpPr>
          <p:cNvPr id="6" name="Straight Arrow Connector 5"/>
          <p:cNvCxnSpPr/>
          <p:nvPr/>
        </p:nvCxnSpPr>
        <p:spPr>
          <a:xfrm flipH="1">
            <a:off x="7154341" y="5441478"/>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4783586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Pass the property value to React component when the React component is created</a:t>
            </a:r>
            <a:r>
              <a:rPr lang="en-US" sz="1600" dirty="0">
                <a:solidFill>
                  <a:srgbClr val="0000FF"/>
                </a:solidFill>
                <a:latin typeface="Consolas" panose="020B0609020204030204" pitchFamily="49" charset="0"/>
              </a:rPr>
              <a:t>     </a:t>
            </a:r>
            <a:endParaRPr lang="en-US" sz="2000" dirty="0">
              <a:solidFill>
                <a:schemeClr val="tx2"/>
              </a:solidFill>
              <a:latin typeface="Consolas" panose="020B0609020204030204" pitchFamily="49" charset="0"/>
            </a:endParaRP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5" name="Rectangle 4"/>
          <p:cNvSpPr/>
          <p:nvPr/>
        </p:nvSpPr>
        <p:spPr>
          <a:xfrm>
            <a:off x="745629" y="2742462"/>
            <a:ext cx="11305256" cy="1600438"/>
          </a:xfrm>
          <a:prstGeom prst="rect">
            <a:avLst/>
          </a:prstGeom>
        </p:spPr>
        <p:txBody>
          <a:bodyPr wrap="square">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render():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element: </a:t>
            </a:r>
            <a:r>
              <a:rPr lang="en-US" sz="1400" dirty="0" err="1">
                <a:solidFill>
                  <a:srgbClr val="000000"/>
                </a:solidFill>
                <a:latin typeface="Consolas" panose="020B0609020204030204" pitchFamily="49" charset="0"/>
              </a:rPr>
              <a:t>React.ReactElement</a:t>
            </a:r>
            <a:r>
              <a:rPr lang="en-US" sz="1400" dirty="0">
                <a:solidFill>
                  <a:srgbClr val="000000"/>
                </a:solidFill>
                <a:latin typeface="Consolas" panose="020B0609020204030204" pitchFamily="49" charset="0"/>
              </a:rPr>
              <a:t>&lt;</a:t>
            </a:r>
            <a:r>
              <a:rPr lang="en-US" sz="1400" dirty="0" err="1">
                <a:solidFill>
                  <a:srgbClr val="000000"/>
                </a:solidFill>
                <a:latin typeface="Consolas" panose="020B0609020204030204" pitchFamily="49" charset="0"/>
              </a:rPr>
              <a:t>IHelloWorldWebPartProps</a:t>
            </a:r>
            <a:r>
              <a:rPr lang="en-US" sz="1400" dirty="0">
                <a:solidFill>
                  <a:srgbClr val="000000"/>
                </a:solidFill>
                <a:latin typeface="Consolas" panose="020B0609020204030204" pitchFamily="49" charset="0"/>
              </a:rPr>
              <a:t>&gt; = </a:t>
            </a:r>
            <a:r>
              <a:rPr lang="en-US" sz="1400" dirty="0" err="1">
                <a:solidFill>
                  <a:srgbClr val="000000"/>
                </a:solidFill>
                <a:latin typeface="Consolas" panose="020B0609020204030204" pitchFamily="49" charset="0"/>
              </a:rPr>
              <a:t>React.createElement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HelloWorldComponent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description: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.properties.description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ReactDom.render</a:t>
            </a:r>
            <a:r>
              <a:rPr lang="en-US" sz="1400" dirty="0">
                <a:solidFill>
                  <a:srgbClr val="000000"/>
                </a:solidFill>
                <a:latin typeface="Consolas" panose="020B0609020204030204" pitchFamily="49" charset="0"/>
              </a:rPr>
              <a:t>(element,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.domElement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3600" dirty="0"/>
          </a:p>
        </p:txBody>
      </p:sp>
      <p:cxnSp>
        <p:nvCxnSpPr>
          <p:cNvPr id="6" name="Straight Arrow Connector 5"/>
          <p:cNvCxnSpPr/>
          <p:nvPr/>
        </p:nvCxnSpPr>
        <p:spPr>
          <a:xfrm flipH="1">
            <a:off x="5858197" y="3329182"/>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602179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8" y="1497524"/>
            <a:ext cx="11887200" cy="960263"/>
          </a:xfrm>
        </p:spPr>
        <p:txBody>
          <a:bodyPr/>
          <a:lstStyle/>
          <a:p>
            <a:r>
              <a:rPr lang="en-US" sz="2800" dirty="0"/>
              <a:t>Handle the property values in the React component when the component starts and whenever the property value is updated   </a:t>
            </a:r>
          </a:p>
        </p:txBody>
      </p:sp>
      <p:sp>
        <p:nvSpPr>
          <p:cNvPr id="2" name="Title 1"/>
          <p:cNvSpPr>
            <a:spLocks noGrp="1"/>
          </p:cNvSpPr>
          <p:nvPr>
            <p:ph type="title"/>
          </p:nvPr>
        </p:nvSpPr>
        <p:spPr/>
        <p:txBody>
          <a:bodyPr/>
          <a:lstStyle/>
          <a:p>
            <a:r>
              <a:rPr lang="en-US" sz="3600" dirty="0"/>
              <a:t>Adding configuration properties to React Client-Side web parts</a:t>
            </a:r>
          </a:p>
        </p:txBody>
      </p:sp>
      <p:sp>
        <p:nvSpPr>
          <p:cNvPr id="6" name="Rectangle 5"/>
          <p:cNvSpPr/>
          <p:nvPr/>
        </p:nvSpPr>
        <p:spPr>
          <a:xfrm>
            <a:off x="745629" y="2633166"/>
            <a:ext cx="11161240" cy="3539430"/>
          </a:xfrm>
          <a:prstGeom prst="rect">
            <a:avLst/>
          </a:prstGeom>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componentDidMount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componentDidUpdate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prevProps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IHelloWorldWebPartProps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prevState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IHelloWorldWebPartState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prevProps.description</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this</a:t>
            </a:r>
            <a:r>
              <a:rPr lang="en-US" sz="1600" dirty="0" err="1">
                <a:solidFill>
                  <a:srgbClr val="000000"/>
                </a:solidFill>
                <a:latin typeface="Consolas" panose="020B0609020204030204" pitchFamily="49" charset="0"/>
              </a:rPr>
              <a:t>.props.description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FF"/>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doSomething</a:t>
            </a:r>
            <a:r>
              <a:rPr lang="en-US" sz="1600" dirty="0">
                <a:solidFill>
                  <a:srgbClr val="000000"/>
                </a:solidFill>
                <a:latin typeface="Consolas" panose="020B0609020204030204" pitchFamily="49" charset="0"/>
              </a:rPr>
              <a:t>(description: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Do something with the property</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endParaRPr lang="en-US" sz="4000" dirty="0"/>
          </a:p>
        </p:txBody>
      </p:sp>
      <p:cxnSp>
        <p:nvCxnSpPr>
          <p:cNvPr id="7" name="Straight Arrow Connector 6"/>
          <p:cNvCxnSpPr/>
          <p:nvPr/>
        </p:nvCxnSpPr>
        <p:spPr>
          <a:xfrm flipH="1">
            <a:off x="6146229" y="3065214"/>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cxnSp>
        <p:nvCxnSpPr>
          <p:cNvPr id="8" name="Straight Arrow Connector 7"/>
          <p:cNvCxnSpPr/>
          <p:nvPr/>
        </p:nvCxnSpPr>
        <p:spPr>
          <a:xfrm flipH="1">
            <a:off x="7514381" y="4433366"/>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cxnSp>
        <p:nvCxnSpPr>
          <p:cNvPr id="9" name="Straight Arrow Connector 8"/>
          <p:cNvCxnSpPr/>
          <p:nvPr/>
        </p:nvCxnSpPr>
        <p:spPr>
          <a:xfrm flipH="1">
            <a:off x="5066109" y="5753574"/>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9480169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Working with the web part </a:t>
            </a:r>
            <a:r>
              <a:rPr lang="en-US"/>
              <a:t>property pane</a:t>
            </a:r>
            <a:endParaRPr lang="en-US" dirty="0"/>
          </a:p>
        </p:txBody>
      </p:sp>
    </p:spTree>
    <p:extLst>
      <p:ext uri="{BB962C8B-B14F-4D97-AF65-F5344CB8AC3E}">
        <p14:creationId xmlns:p14="http://schemas.microsoft.com/office/powerpoint/2010/main" val="4284681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Implementing property fields</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Handling property field changes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128733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Overview</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altLang="zh-CN" sz="2400" kern="0" dirty="0">
                  <a:ln>
                    <a:solidFill>
                      <a:srgbClr val="0072C6">
                        <a:alpha val="0"/>
                      </a:srgbClr>
                    </a:solidFill>
                  </a:ln>
                  <a:solidFill>
                    <a:srgbClr val="FFFFFF"/>
                  </a:solidFill>
                  <a:latin typeface="Segoe UI Light"/>
                </a:rPr>
                <a:t>Implementing property fields</a:t>
              </a:r>
              <a:endParaRPr lang="en-US" sz="2400" kern="0" dirty="0">
                <a:ln>
                  <a:solidFill>
                    <a:srgbClr val="0072C6">
                      <a:alpha val="0"/>
                    </a:srgbClr>
                  </a:solidFill>
                </a:ln>
                <a:solidFill>
                  <a:srgbClr val="FFFFFF"/>
                </a:solidFill>
                <a:latin typeface="Segoe UI Light"/>
              </a:endParaRP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Handling property field changes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697217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endParaRPr lang="fi-FI" dirty="0"/>
          </a:p>
        </p:txBody>
      </p:sp>
      <p:sp>
        <p:nvSpPr>
          <p:cNvPr id="3" name="TextBox 2"/>
          <p:cNvSpPr txBox="1"/>
          <p:nvPr/>
        </p:nvSpPr>
        <p:spPr>
          <a:xfrm>
            <a:off x="274639" y="976982"/>
            <a:ext cx="8679902" cy="4819781"/>
          </a:xfrm>
          <a:prstGeom prst="rect">
            <a:avLst/>
          </a:prstGeom>
          <a:noFill/>
        </p:spPr>
        <p:txBody>
          <a:bodyPr wrap="square" lIns="182880" tIns="146304" rIns="182880" bIns="146304" rtlCol="0">
            <a:spAutoFit/>
          </a:bodyPr>
          <a:lstStyle/>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has three key elements</a:t>
            </a:r>
          </a:p>
          <a:p>
            <a:pPr marL="809271" lvl="1" indent="-342900">
              <a:lnSpc>
                <a:spcPct val="90000"/>
              </a:lnSpc>
              <a:spcBef>
                <a:spcPct val="20000"/>
              </a:spcBef>
              <a:buSzPct val="90000"/>
              <a:buFont typeface="Arial" pitchFamily="34" charset="0"/>
              <a:buChar char="•"/>
            </a:pPr>
            <a:r>
              <a:rPr lang="en-US" b="1" dirty="0">
                <a:gradFill>
                  <a:gsLst>
                    <a:gs pos="1250">
                      <a:schemeClr val="tx1"/>
                    </a:gs>
                    <a:gs pos="100000">
                      <a:schemeClr val="tx1"/>
                    </a:gs>
                  </a:gsLst>
                  <a:lin ang="5400000" scaled="0"/>
                </a:gradFill>
                <a:latin typeface="+mj-lt"/>
              </a:rPr>
              <a:t>Pages, Headers, Groups</a:t>
            </a:r>
            <a:endParaRPr lang="en-US" dirty="0">
              <a:gradFill>
                <a:gsLst>
                  <a:gs pos="1250">
                    <a:schemeClr val="tx1"/>
                  </a:gs>
                  <a:gs pos="100000">
                    <a:schemeClr val="tx1"/>
                  </a:gs>
                </a:gsLst>
                <a:lin ang="5400000" scaled="0"/>
              </a:gradFill>
              <a:latin typeface="+mj-lt"/>
            </a:endParaRP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Property panes </a:t>
            </a:r>
            <a:r>
              <a:rPr lang="en-US" sz="2400" b="1" i="1" dirty="0">
                <a:gradFill>
                  <a:gsLst>
                    <a:gs pos="1250">
                      <a:schemeClr val="tx1"/>
                    </a:gs>
                    <a:gs pos="100000">
                      <a:schemeClr val="tx1"/>
                    </a:gs>
                  </a:gsLst>
                  <a:lin ang="5400000" scaled="0"/>
                </a:gradFill>
                <a:latin typeface="+mj-lt"/>
              </a:rPr>
              <a:t>must</a:t>
            </a:r>
            <a:r>
              <a:rPr lang="en-US" sz="2400" dirty="0">
                <a:gradFill>
                  <a:gsLst>
                    <a:gs pos="1250">
                      <a:schemeClr val="tx1"/>
                    </a:gs>
                    <a:gs pos="100000">
                      <a:schemeClr val="tx1"/>
                    </a:gs>
                  </a:gsLst>
                  <a:lin ang="5400000" scaled="0"/>
                </a:gradFill>
                <a:latin typeface="+mj-lt"/>
              </a:rPr>
              <a:t> contain a </a:t>
            </a:r>
            <a:r>
              <a:rPr lang="en-US" sz="2400" b="1" dirty="0">
                <a:gradFill>
                  <a:gsLst>
                    <a:gs pos="1250">
                      <a:schemeClr val="tx1"/>
                    </a:gs>
                    <a:gs pos="100000">
                      <a:schemeClr val="tx1"/>
                    </a:gs>
                  </a:gsLst>
                  <a:lin ang="5400000" scaled="0"/>
                </a:gradFill>
                <a:latin typeface="+mj-lt"/>
              </a:rPr>
              <a:t>page </a:t>
            </a:r>
            <a:r>
              <a:rPr lang="en-US" sz="2400" dirty="0">
                <a:gradFill>
                  <a:gsLst>
                    <a:gs pos="1250">
                      <a:schemeClr val="tx1"/>
                    </a:gs>
                    <a:gs pos="100000">
                      <a:schemeClr val="tx1"/>
                    </a:gs>
                  </a:gsLst>
                  <a:lin ang="5400000" scaled="0"/>
                </a:gradFill>
                <a:latin typeface="+mj-lt"/>
              </a:rPr>
              <a:t>and at least one group, the header is optional</a:t>
            </a: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supports the following field types</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Label</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Multi-line 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Checkbox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Dropdown</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Link</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Slider</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Toggle</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Custom</a:t>
            </a:r>
          </a:p>
        </p:txBody>
      </p:sp>
      <p:pic>
        <p:nvPicPr>
          <p:cNvPr id="4" name="Picture 3"/>
          <p:cNvPicPr>
            <a:picLocks noChangeAspect="1"/>
          </p:cNvPicPr>
          <p:nvPr/>
        </p:nvPicPr>
        <p:blipFill>
          <a:blip r:embed="rId3"/>
          <a:stretch>
            <a:fillRect/>
          </a:stretch>
        </p:blipFill>
        <p:spPr>
          <a:xfrm>
            <a:off x="9314581" y="789510"/>
            <a:ext cx="2380534" cy="5657502"/>
          </a:xfrm>
          <a:prstGeom prst="rect">
            <a:avLst/>
          </a:prstGeom>
        </p:spPr>
      </p:pic>
    </p:spTree>
    <p:extLst>
      <p:ext uri="{BB962C8B-B14F-4D97-AF65-F5344CB8AC3E}">
        <p14:creationId xmlns:p14="http://schemas.microsoft.com/office/powerpoint/2010/main" val="246613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the header, groups, and fields</a:t>
            </a:r>
            <a:endParaRPr lang="fi-FI" dirty="0"/>
          </a:p>
        </p:txBody>
      </p:sp>
      <p:sp>
        <p:nvSpPr>
          <p:cNvPr id="6" name="TextBox 5"/>
          <p:cNvSpPr txBox="1"/>
          <p:nvPr/>
        </p:nvSpPr>
        <p:spPr>
          <a:xfrm>
            <a:off x="4490045" y="1120998"/>
            <a:ext cx="7776864" cy="5681555"/>
          </a:xfrm>
          <a:prstGeom prst="rect">
            <a:avLst/>
          </a:prstGeom>
          <a:noFill/>
        </p:spPr>
        <p:txBody>
          <a:bodyPr wrap="square" lIns="182880" tIns="146304" rIns="182880" bIns="146304" rtlCol="0">
            <a:spAutoFit/>
          </a:bodyPr>
          <a:lstStyle/>
          <a:p>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getPropertyPaneConfiguration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IPropertyPaneConfiguration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pages: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header: {</a:t>
            </a:r>
          </a:p>
          <a:p>
            <a:r>
              <a:rPr lang="en-US" sz="1400" dirty="0">
                <a:solidFill>
                  <a:srgbClr val="000000"/>
                </a:solidFill>
                <a:latin typeface="Consolas" panose="020B0609020204030204" pitchFamily="49" charset="0"/>
              </a:rPr>
              <a:t>             description: </a:t>
            </a:r>
            <a:r>
              <a:rPr lang="en-US" sz="1400" dirty="0" err="1">
                <a:solidFill>
                  <a:srgbClr val="000000"/>
                </a:solidFill>
                <a:latin typeface="Consolas" panose="020B0609020204030204" pitchFamily="49" charset="0"/>
              </a:rPr>
              <a:t>strings.PropertyPaneDescription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groups: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strings.BasicGroupName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groupFields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PropertyPaneTextField</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'description'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label: </a:t>
            </a:r>
            <a:r>
              <a:rPr lang="en-US" sz="1400" dirty="0" err="1">
                <a:solidFill>
                  <a:srgbClr val="000000"/>
                </a:solidFill>
                <a:latin typeface="Consolas" panose="020B0609020204030204" pitchFamily="49" charset="0"/>
              </a:rPr>
              <a:t>strings.DescriptionFieldLabel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PropertyPaneLabel</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labelField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text: </a:t>
            </a:r>
            <a:r>
              <a:rPr lang="en-US" sz="1400" dirty="0">
                <a:solidFill>
                  <a:srgbClr val="A31515"/>
                </a:solidFill>
                <a:latin typeface="Consolas" panose="020B0609020204030204" pitchFamily="49" charset="0"/>
              </a:rPr>
              <a:t>'Label text'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endParaRPr lang="en-US" sz="4400" dirty="0">
              <a:gradFill>
                <a:gsLst>
                  <a:gs pos="1250">
                    <a:schemeClr val="tx1"/>
                  </a:gs>
                  <a:gs pos="100000">
                    <a:schemeClr val="tx1"/>
                  </a:gs>
                </a:gsLst>
                <a:lin ang="5400000" scaled="0"/>
              </a:gradFill>
              <a:latin typeface="+mj-lt"/>
            </a:endParaRPr>
          </a:p>
        </p:txBody>
      </p:sp>
      <p:pic>
        <p:nvPicPr>
          <p:cNvPr id="4" name="Picture 3"/>
          <p:cNvPicPr>
            <a:picLocks noChangeAspect="1"/>
          </p:cNvPicPr>
          <p:nvPr/>
        </p:nvPicPr>
        <p:blipFill>
          <a:blip r:embed="rId3"/>
          <a:stretch>
            <a:fillRect/>
          </a:stretch>
        </p:blipFill>
        <p:spPr>
          <a:xfrm>
            <a:off x="785235" y="2345134"/>
            <a:ext cx="3194214" cy="2394073"/>
          </a:xfrm>
          <a:prstGeom prst="rect">
            <a:avLst/>
          </a:prstGeom>
        </p:spPr>
      </p:pic>
    </p:spTree>
    <p:extLst>
      <p:ext uri="{BB962C8B-B14F-4D97-AF65-F5344CB8AC3E}">
        <p14:creationId xmlns:p14="http://schemas.microsoft.com/office/powerpoint/2010/main" val="32720099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Implementing properties</a:t>
            </a:r>
          </a:p>
        </p:txBody>
      </p:sp>
      <p:sp>
        <p:nvSpPr>
          <p:cNvPr id="2" name="Text Placeholder 1"/>
          <p:cNvSpPr>
            <a:spLocks noGrp="1"/>
          </p:cNvSpPr>
          <p:nvPr>
            <p:ph type="body" sz="quarter" idx="10"/>
          </p:nvPr>
        </p:nvSpPr>
        <p:spPr>
          <a:xfrm>
            <a:off x="274638" y="1212850"/>
            <a:ext cx="11887200" cy="1292662"/>
          </a:xfrm>
        </p:spPr>
        <p:txBody>
          <a:bodyPr/>
          <a:lstStyle/>
          <a:p>
            <a:r>
              <a:rPr lang="en-US" dirty="0"/>
              <a:t>Define an interface in your web part that includes one or more target properties</a:t>
            </a:r>
          </a:p>
        </p:txBody>
      </p:sp>
      <p:pic>
        <p:nvPicPr>
          <p:cNvPr id="3" name="Picture 2"/>
          <p:cNvPicPr>
            <a:picLocks noChangeAspect="1"/>
          </p:cNvPicPr>
          <p:nvPr/>
        </p:nvPicPr>
        <p:blipFill>
          <a:blip r:embed="rId2"/>
          <a:stretch>
            <a:fillRect/>
          </a:stretch>
        </p:blipFill>
        <p:spPr>
          <a:xfrm>
            <a:off x="2957345" y="2505512"/>
            <a:ext cx="6521785" cy="3803845"/>
          </a:xfrm>
          <a:prstGeom prst="rect">
            <a:avLst/>
          </a:prstGeom>
        </p:spPr>
      </p:pic>
    </p:spTree>
    <p:extLst>
      <p:ext uri="{BB962C8B-B14F-4D97-AF65-F5344CB8AC3E}">
        <p14:creationId xmlns:p14="http://schemas.microsoft.com/office/powerpoint/2010/main" val="21650864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923330"/>
          </a:xfrm>
        </p:spPr>
        <p:txBody>
          <a:bodyPr/>
          <a:lstStyle/>
          <a:p>
            <a:r>
              <a:rPr lang="en-US" sz="2400" dirty="0"/>
              <a:t>Import the corresponding field types in the web part class</a:t>
            </a:r>
          </a:p>
          <a:p>
            <a:r>
              <a:rPr lang="en-US" sz="2400" dirty="0"/>
              <a:t>Field types are available as modules in the </a:t>
            </a:r>
            <a:r>
              <a:rPr lang="en-US" sz="2400" b="1" dirty="0" err="1"/>
              <a:t>sp</a:t>
            </a:r>
            <a:r>
              <a:rPr lang="en-US" sz="2400" b="1" dirty="0"/>
              <a:t>-</a:t>
            </a:r>
            <a:r>
              <a:rPr lang="en-US" sz="2400" b="1" dirty="0" err="1"/>
              <a:t>webpart</a:t>
            </a:r>
            <a:r>
              <a:rPr lang="en-US" sz="2400" b="1" dirty="0"/>
              <a:t>-base </a:t>
            </a:r>
            <a:r>
              <a:rPr lang="en-US" sz="2400" dirty="0"/>
              <a:t>library</a:t>
            </a:r>
          </a:p>
        </p:txBody>
      </p:sp>
      <p:sp>
        <p:nvSpPr>
          <p:cNvPr id="4" name="Title 3"/>
          <p:cNvSpPr>
            <a:spLocks noGrp="1"/>
          </p:cNvSpPr>
          <p:nvPr>
            <p:ph type="title"/>
          </p:nvPr>
        </p:nvSpPr>
        <p:spPr/>
        <p:txBody>
          <a:bodyPr/>
          <a:lstStyle/>
          <a:p>
            <a:r>
              <a:rPr lang="en-US" sz="4000" dirty="0"/>
              <a:t>Implementing properties</a:t>
            </a:r>
          </a:p>
        </p:txBody>
      </p:sp>
      <p:pic>
        <p:nvPicPr>
          <p:cNvPr id="2" name="Picture 1"/>
          <p:cNvPicPr>
            <a:picLocks noChangeAspect="1"/>
          </p:cNvPicPr>
          <p:nvPr/>
        </p:nvPicPr>
        <p:blipFill>
          <a:blip r:embed="rId2"/>
          <a:stretch>
            <a:fillRect/>
          </a:stretch>
        </p:blipFill>
        <p:spPr>
          <a:xfrm>
            <a:off x="3164847" y="2345134"/>
            <a:ext cx="6153466" cy="3822896"/>
          </a:xfrm>
          <a:prstGeom prst="rect">
            <a:avLst/>
          </a:prstGeom>
        </p:spPr>
      </p:pic>
    </p:spTree>
    <p:extLst>
      <p:ext uri="{BB962C8B-B14F-4D97-AF65-F5344CB8AC3E}">
        <p14:creationId xmlns:p14="http://schemas.microsoft.com/office/powerpoint/2010/main" val="19589172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849463"/>
          </a:xfrm>
        </p:spPr>
        <p:txBody>
          <a:bodyPr/>
          <a:lstStyle/>
          <a:p>
            <a:r>
              <a:rPr lang="en-US" sz="2400" dirty="0"/>
              <a:t>Modify the default </a:t>
            </a:r>
            <a:r>
              <a:rPr lang="en-US" sz="2400" b="1" i="1" dirty="0" err="1"/>
              <a:t>getPropertyPaneConfiguration</a:t>
            </a:r>
            <a:r>
              <a:rPr lang="en-US" sz="2400" dirty="0"/>
              <a:t> method and add the properties to the </a:t>
            </a:r>
            <a:r>
              <a:rPr lang="en-US" sz="2400" b="1" i="1" dirty="0" err="1"/>
              <a:t>groupFields</a:t>
            </a:r>
            <a:r>
              <a:rPr lang="en-US" sz="2400" dirty="0"/>
              <a:t> array</a:t>
            </a:r>
          </a:p>
        </p:txBody>
      </p:sp>
      <p:sp>
        <p:nvSpPr>
          <p:cNvPr id="4" name="Title 3"/>
          <p:cNvSpPr>
            <a:spLocks noGrp="1"/>
          </p:cNvSpPr>
          <p:nvPr>
            <p:ph type="title"/>
          </p:nvPr>
        </p:nvSpPr>
        <p:spPr/>
        <p:txBody>
          <a:bodyPr/>
          <a:lstStyle/>
          <a:p>
            <a:r>
              <a:rPr lang="en-US" sz="4000" dirty="0"/>
              <a:t>Implementing properties</a:t>
            </a:r>
          </a:p>
        </p:txBody>
      </p:sp>
      <p:pic>
        <p:nvPicPr>
          <p:cNvPr id="3" name="Picture 2"/>
          <p:cNvPicPr>
            <a:picLocks noChangeAspect="1"/>
          </p:cNvPicPr>
          <p:nvPr/>
        </p:nvPicPr>
        <p:blipFill>
          <a:blip r:embed="rId2"/>
          <a:stretch>
            <a:fillRect/>
          </a:stretch>
        </p:blipFill>
        <p:spPr>
          <a:xfrm>
            <a:off x="1660524" y="2199158"/>
            <a:ext cx="9115425" cy="3962400"/>
          </a:xfrm>
          <a:prstGeom prst="rect">
            <a:avLst/>
          </a:prstGeom>
        </p:spPr>
      </p:pic>
    </p:spTree>
    <p:extLst>
      <p:ext uri="{BB962C8B-B14F-4D97-AF65-F5344CB8AC3E}">
        <p14:creationId xmlns:p14="http://schemas.microsoft.com/office/powerpoint/2010/main" val="151011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4639" y="1179803"/>
            <a:ext cx="11887200" cy="4702826"/>
          </a:xfrm>
        </p:spPr>
        <p:txBody>
          <a:bodyPr/>
          <a:lstStyle/>
          <a:p>
            <a:r>
              <a:rPr lang="en-US" sz="2400" dirty="0"/>
              <a:t>The property pane has two interaction modes:</a:t>
            </a:r>
          </a:p>
          <a:p>
            <a:pPr lvl="1"/>
            <a:r>
              <a:rPr lang="en-US" sz="2400" dirty="0"/>
              <a:t>Reactive</a:t>
            </a:r>
          </a:p>
          <a:p>
            <a:pPr lvl="1"/>
            <a:r>
              <a:rPr lang="en-US" sz="2400" dirty="0"/>
              <a:t>Non-reactive</a:t>
            </a:r>
          </a:p>
          <a:p>
            <a:pPr lvl="1"/>
            <a:endParaRPr lang="en-US" sz="2400" dirty="0"/>
          </a:p>
          <a:p>
            <a:r>
              <a:rPr lang="en-US" sz="2400" dirty="0"/>
              <a:t>In </a:t>
            </a:r>
            <a:r>
              <a:rPr lang="en-US" sz="2400" b="1" dirty="0"/>
              <a:t>reactive mode</a:t>
            </a:r>
            <a:r>
              <a:rPr lang="en-US" sz="2400" dirty="0"/>
              <a:t>, on every change, a change event is triggered. </a:t>
            </a:r>
          </a:p>
          <a:p>
            <a:pPr lvl="1"/>
            <a:r>
              <a:rPr lang="en-US" sz="2400" dirty="0">
                <a:latin typeface="+mj-lt"/>
              </a:rPr>
              <a:t>Reactive behavior automatically updates the web part user interface with the new property field values.</a:t>
            </a:r>
          </a:p>
          <a:p>
            <a:pPr lvl="1"/>
            <a:endParaRPr lang="en-US" sz="2400" dirty="0"/>
          </a:p>
          <a:p>
            <a:r>
              <a:rPr lang="en-US" sz="2400" b="1" dirty="0"/>
              <a:t>Non-reactive mode </a:t>
            </a:r>
            <a:r>
              <a:rPr lang="en-US" sz="2400" dirty="0"/>
              <a:t>does not update the web part user interface automatically unless the user confirms the changes.  </a:t>
            </a:r>
          </a:p>
          <a:p>
            <a:pPr lvl="1"/>
            <a:r>
              <a:rPr lang="en-US" sz="2200" dirty="0">
                <a:latin typeface="+mj-lt"/>
              </a:rPr>
              <a:t>While reactive mode is sufficient for many scenarios, at times you will need non-reactive behavior. </a:t>
            </a:r>
          </a:p>
        </p:txBody>
      </p:sp>
      <p:sp>
        <p:nvSpPr>
          <p:cNvPr id="2" name="Title 1"/>
          <p:cNvSpPr>
            <a:spLocks noGrp="1"/>
          </p:cNvSpPr>
          <p:nvPr>
            <p:ph type="title"/>
          </p:nvPr>
        </p:nvSpPr>
        <p:spPr/>
        <p:txBody>
          <a:bodyPr/>
          <a:lstStyle/>
          <a:p>
            <a:r>
              <a:rPr lang="en-US" sz="3600" dirty="0"/>
              <a:t>Handling property field changes</a:t>
            </a:r>
          </a:p>
        </p:txBody>
      </p:sp>
    </p:spTree>
    <p:extLst>
      <p:ext uri="{BB962C8B-B14F-4D97-AF65-F5344CB8AC3E}">
        <p14:creationId xmlns:p14="http://schemas.microsoft.com/office/powerpoint/2010/main" val="8137245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523768"/>
          </a:xfrm>
        </p:spPr>
        <p:txBody>
          <a:bodyPr/>
          <a:lstStyle/>
          <a:p>
            <a:r>
              <a:rPr lang="en-US" dirty="0"/>
              <a:t>The property pane is in reactive mode by default</a:t>
            </a:r>
          </a:p>
          <a:p>
            <a:r>
              <a:rPr lang="en-US" dirty="0"/>
              <a:t>You can override the default behavior by adding the  </a:t>
            </a:r>
            <a:r>
              <a:rPr lang="en-US" b="1" i="1" dirty="0" err="1"/>
              <a:t>disableReactivePropertyChanges</a:t>
            </a:r>
            <a:r>
              <a:rPr lang="en-US" dirty="0"/>
              <a:t> method to the web part class</a:t>
            </a:r>
            <a:endParaRPr lang="en-US" dirty="0">
              <a:latin typeface="+mj-lt"/>
            </a:endParaRPr>
          </a:p>
        </p:txBody>
      </p:sp>
      <p:sp>
        <p:nvSpPr>
          <p:cNvPr id="2" name="Title 1"/>
          <p:cNvSpPr>
            <a:spLocks noGrp="1"/>
          </p:cNvSpPr>
          <p:nvPr>
            <p:ph type="title"/>
          </p:nvPr>
        </p:nvSpPr>
        <p:spPr/>
        <p:txBody>
          <a:bodyPr/>
          <a:lstStyle/>
          <a:p>
            <a:r>
              <a:rPr lang="en-US" dirty="0"/>
              <a:t>Property pane modes</a:t>
            </a:r>
            <a:endParaRPr lang="fi-FI" dirty="0"/>
          </a:p>
        </p:txBody>
      </p:sp>
      <p:pic>
        <p:nvPicPr>
          <p:cNvPr id="5" name="Picture 4"/>
          <p:cNvPicPr>
            <a:picLocks noChangeAspect="1"/>
          </p:cNvPicPr>
          <p:nvPr/>
        </p:nvPicPr>
        <p:blipFill>
          <a:blip r:embed="rId2"/>
          <a:stretch>
            <a:fillRect/>
          </a:stretch>
        </p:blipFill>
        <p:spPr>
          <a:xfrm>
            <a:off x="1853928" y="4433366"/>
            <a:ext cx="8728619" cy="1224136"/>
          </a:xfrm>
          <a:prstGeom prst="rect">
            <a:avLst/>
          </a:prstGeom>
        </p:spPr>
      </p:pic>
    </p:spTree>
    <p:extLst>
      <p:ext uri="{BB962C8B-B14F-4D97-AF65-F5344CB8AC3E}">
        <p14:creationId xmlns:p14="http://schemas.microsoft.com/office/powerpoint/2010/main" val="282843941"/>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77244063-FF4F-42F9-BA71-A14B1AC4DD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2740</TotalTime>
  <Words>1173</Words>
  <Application>Microsoft Office PowerPoint</Application>
  <PresentationFormat>Custom</PresentationFormat>
  <Paragraphs>222</Paragraphs>
  <Slides>20</Slides>
  <Notes>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Consolas</vt:lpstr>
      <vt:lpstr>Segoe UI</vt:lpstr>
      <vt:lpstr>Segoe UI Light</vt:lpstr>
      <vt:lpstr>Wingdings</vt:lpstr>
      <vt:lpstr>5-30719_SharePoint_Team_Template_Light</vt:lpstr>
      <vt:lpstr>Working with the web part property pane </vt:lpstr>
      <vt:lpstr>Agenda</vt:lpstr>
      <vt:lpstr>Overview</vt:lpstr>
      <vt:lpstr>Implementing the header, groups, and fields</vt:lpstr>
      <vt:lpstr>Implementing properties</vt:lpstr>
      <vt:lpstr>Implementing properties</vt:lpstr>
      <vt:lpstr>Implementing properties</vt:lpstr>
      <vt:lpstr>Handling property field changes</vt:lpstr>
      <vt:lpstr>Property pane modes</vt:lpstr>
      <vt:lpstr>Angular web parts configuration properties differences</vt:lpstr>
      <vt:lpstr>Adding configuration properties to Angular Client-Side web parts – one way of doing it</vt:lpstr>
      <vt:lpstr>Adding configuration properties to React Client-Side web parts</vt:lpstr>
      <vt:lpstr>Adding configuration properties to React Client-Side web parts</vt:lpstr>
      <vt:lpstr>Adding configuration properties to React Client-Side web parts</vt:lpstr>
      <vt:lpstr>Adding configuration properties to React Client-Side web parts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web part property pane</dc:title>
  <dc:subject>&lt;Speech title here&gt;</dc:subject>
  <dc:creator>Vesa Juvonen;todd baginski</dc:creator>
  <cp:keywords>SharePoint, PnP</cp:keywords>
  <dc:description>Template: _x000d_
Formatting: _x000d_
Audience Type:</dc:description>
  <cp:lastModifiedBy>Eric Overfield</cp:lastModifiedBy>
  <cp:revision>54</cp:revision>
  <dcterms:created xsi:type="dcterms:W3CDTF">2016-10-24T10:18:28Z</dcterms:created>
  <dcterms:modified xsi:type="dcterms:W3CDTF">2017-10-17T06:55:54Z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